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  <p:sldMasterId id="2147483673" r:id="rId3"/>
    <p:sldMasterId id="2147483686" r:id="rId4"/>
  </p:sldMasterIdLst>
  <p:notesMasterIdLst>
    <p:notesMasterId r:id="rId22"/>
  </p:notesMasterIdLst>
  <p:handoutMasterIdLst>
    <p:handoutMasterId r:id="rId23"/>
  </p:handoutMasterIdLst>
  <p:sldIdLst>
    <p:sldId id="274" r:id="rId5"/>
    <p:sldId id="430" r:id="rId6"/>
    <p:sldId id="427" r:id="rId7"/>
    <p:sldId id="440" r:id="rId8"/>
    <p:sldId id="441" r:id="rId9"/>
    <p:sldId id="420" r:id="rId10"/>
    <p:sldId id="442" r:id="rId11"/>
    <p:sldId id="443" r:id="rId12"/>
    <p:sldId id="444" r:id="rId13"/>
    <p:sldId id="438" r:id="rId14"/>
    <p:sldId id="445" r:id="rId15"/>
    <p:sldId id="446" r:id="rId16"/>
    <p:sldId id="447" r:id="rId17"/>
    <p:sldId id="448" r:id="rId18"/>
    <p:sldId id="449" r:id="rId19"/>
    <p:sldId id="439" r:id="rId20"/>
    <p:sldId id="428" r:id="rId21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7CC"/>
    <a:srgbClr val="FFF0D9"/>
    <a:srgbClr val="FFA72A"/>
    <a:srgbClr val="F0F5FA"/>
    <a:srgbClr val="1A8AFA"/>
    <a:srgbClr val="FDFFFF"/>
    <a:srgbClr val="603A14"/>
    <a:srgbClr val="E85C0E"/>
    <a:srgbClr val="BAB398"/>
    <a:srgbClr val="ADA485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386" autoAdjust="0"/>
    <p:restoredTop sz="94533" autoAdjust="0"/>
  </p:normalViewPr>
  <p:slideViewPr>
    <p:cSldViewPr>
      <p:cViewPr>
        <p:scale>
          <a:sx n="81" d="100"/>
          <a:sy n="81" d="100"/>
        </p:scale>
        <p:origin x="-72" y="306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slideMaster" Target="slideMasters/slideMaster2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3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6/8/2016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6/8/2016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1515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75105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75105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4773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smtClean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smtClean="0">
              <a:solidFill>
                <a:prstClr val="black"/>
              </a:solidFill>
            </a:endParaRPr>
          </a:p>
          <a:p>
            <a:r>
              <a:rPr lang="en-US" sz="1000" smtClean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 smtClean="0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 smtClean="0">
                <a:solidFill>
                  <a:prstClr val="black"/>
                </a:solidFill>
              </a:rPr>
              <a:t> </a:t>
            </a:r>
            <a:r>
              <a:rPr lang="en-US" sz="1000" smtClean="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17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92770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smtClean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smtClean="0">
              <a:solidFill>
                <a:prstClr val="black"/>
              </a:solidFill>
            </a:endParaRPr>
          </a:p>
          <a:p>
            <a:r>
              <a:rPr lang="en-US" sz="1000" smtClean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 smtClean="0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 smtClean="0">
                <a:solidFill>
                  <a:prstClr val="black"/>
                </a:solidFill>
              </a:rPr>
              <a:t> </a:t>
            </a:r>
            <a:r>
              <a:rPr lang="en-US" sz="1000" smtClean="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13963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75105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75105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75105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75105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75105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75105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75105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10.png"/><Relationship Id="rId3" Type="http://schemas.openxmlformats.org/officeDocument/2006/relationships/image" Target="../media/image9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5089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7AF1A2-7CDB-4DDE-B139-47E42D2ABB2A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6/8/2016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139209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04737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46899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437765" y="76200"/>
            <a:ext cx="9446339" cy="8382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lnSpc>
                <a:spcPts val="4000"/>
              </a:lnSpc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Slide Title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>
          <a:xfrm>
            <a:off x="304721" y="990600"/>
            <a:ext cx="11579384" cy="579646"/>
          </a:xfrm>
          <a:prstGeom prst="rect">
            <a:avLst/>
          </a:prstGeom>
        </p:spPr>
        <p:txBody>
          <a:bodyPr>
            <a:spAutoFit/>
          </a:bodyPr>
          <a:lstStyle>
            <a:lvl1pPr marL="319088" marR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 sz="3000" baseline="0"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  <a:lvl2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defRPr sz="3000">
                <a:solidFill>
                  <a:schemeClr val="tx1">
                    <a:lumMod val="40000"/>
                    <a:lumOff val="60000"/>
                  </a:schemeClr>
                </a:solidFill>
              </a:defRPr>
            </a:lvl2pPr>
            <a:lvl3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defRPr sz="2800">
                <a:solidFill>
                  <a:schemeClr val="tx1">
                    <a:lumMod val="40000"/>
                    <a:lumOff val="60000"/>
                  </a:schemeClr>
                </a:solidFill>
              </a:defRPr>
            </a:lvl3pPr>
            <a:lvl4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defRPr sz="2600">
                <a:solidFill>
                  <a:schemeClr val="tx1">
                    <a:lumMod val="40000"/>
                    <a:lumOff val="60000"/>
                  </a:schemeClr>
                </a:solidFill>
              </a:defRPr>
            </a:lvl4pPr>
            <a:lvl5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defRPr sz="2400">
                <a:solidFill>
                  <a:schemeClr val="tx1">
                    <a:lumMod val="40000"/>
                    <a:lumOff val="60000"/>
                  </a:schemeClr>
                </a:solidFill>
              </a:defRPr>
            </a:lvl5pPr>
          </a:lstStyle>
          <a:p>
            <a:pPr marL="319088" marR="0" lvl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CFF66">
                    <a:lumMod val="20000"/>
                    <a:lumOff val="8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First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711015" y="1752601"/>
            <a:ext cx="10766795" cy="599740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>
              <a:spcBef>
                <a:spcPts val="0"/>
              </a:spcBef>
              <a:buNone/>
              <a:defRPr lang="en-US" sz="2000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defRPr>
            </a:lvl1pPr>
          </a:lstStyle>
          <a:p>
            <a:pPr lvl="0"/>
            <a:r>
              <a:rPr lang="en-US" noProof="1" smtClean="0"/>
              <a:t>Enter source code here</a:t>
            </a:r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11477810" y="6553200"/>
            <a:ext cx="609441" cy="228600"/>
          </a:xfrm>
          <a:prstGeom prst="rect">
            <a:avLst/>
          </a:prstGeom>
        </p:spPr>
        <p:txBody>
          <a:bodyPr anchor="ctr" anchorCtr="0"/>
          <a:lstStyle>
            <a:lvl1pPr algn="r">
              <a:defRPr sz="1100"/>
            </a:lvl1pPr>
          </a:lstStyle>
          <a:p>
            <a:pPr>
              <a:defRPr/>
            </a:pPr>
            <a:fld id="{58452FF4-89E3-4D1B-9927-2DBDC00E58D7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245352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2437765" y="76200"/>
            <a:ext cx="9446339" cy="9144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lnSpc>
                <a:spcPts val="4000"/>
              </a:lnSpc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Slide Title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 hasCustomPrompt="1"/>
          </p:nvPr>
        </p:nvSpPr>
        <p:spPr>
          <a:xfrm>
            <a:off x="304721" y="1066800"/>
            <a:ext cx="11579384" cy="579646"/>
          </a:xfrm>
          <a:prstGeom prst="rect">
            <a:avLst/>
          </a:prstGeom>
        </p:spPr>
        <p:txBody>
          <a:bodyPr>
            <a:spAutoFit/>
          </a:bodyPr>
          <a:lstStyle>
            <a:lvl1pPr marL="319088" marR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 sz="3000" baseline="0"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  <a:lvl2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defRPr sz="3000">
                <a:solidFill>
                  <a:schemeClr val="tx1">
                    <a:lumMod val="40000"/>
                    <a:lumOff val="60000"/>
                  </a:schemeClr>
                </a:solidFill>
              </a:defRPr>
            </a:lvl2pPr>
            <a:lvl3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defRPr sz="2800">
                <a:solidFill>
                  <a:schemeClr val="tx1">
                    <a:lumMod val="40000"/>
                    <a:lumOff val="60000"/>
                  </a:schemeClr>
                </a:solidFill>
              </a:defRPr>
            </a:lvl3pPr>
            <a:lvl4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defRPr sz="2600">
                <a:solidFill>
                  <a:schemeClr val="tx1">
                    <a:lumMod val="40000"/>
                    <a:lumOff val="60000"/>
                  </a:schemeClr>
                </a:solidFill>
              </a:defRPr>
            </a:lvl4pPr>
            <a:lvl5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defRPr sz="2400">
                <a:solidFill>
                  <a:schemeClr val="tx1">
                    <a:lumMod val="40000"/>
                    <a:lumOff val="60000"/>
                  </a:schemeClr>
                </a:solidFill>
              </a:defRPr>
            </a:lvl5pPr>
          </a:lstStyle>
          <a:p>
            <a:pPr marL="319088" marR="0" lvl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CFF66">
                    <a:lumMod val="20000"/>
                    <a:lumOff val="8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First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09441" y="1828801"/>
            <a:ext cx="10868369" cy="599740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>
              <a:spcBef>
                <a:spcPts val="0"/>
              </a:spcBef>
              <a:buNone/>
              <a:defRPr lang="en-US" sz="2000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defRPr>
            </a:lvl1pPr>
          </a:lstStyle>
          <a:p>
            <a:pPr lvl="0"/>
            <a:r>
              <a:rPr lang="en-US" noProof="1" smtClean="0"/>
              <a:t>Source code box</a:t>
            </a:r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>
          <a:xfrm>
            <a:off x="11477810" y="6553200"/>
            <a:ext cx="609441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3687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6/8/2016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3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3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2549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6/8/2016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995892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74987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91483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603A14"/>
                </a:solidFill>
              </a:rPr>
              <a:t>?</a:t>
            </a:r>
            <a:endParaRPr lang="en-US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 smtClean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30989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5.jpeg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9.xml"/><Relationship Id="rId4" Type="http://schemas.openxmlformats.org/officeDocument/2006/relationships/slideLayout" Target="../slideLayouts/slideLayout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slideLayout" Target="../slideLayouts/slideLayout12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6/8/2016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6/8/2016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9510164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7672A9-4F4A-4A8F-BB10-38A094071E2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6/8/2016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503567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softuni.org/" TargetMode="External"/><Relationship Id="rId5" Type="http://schemas.openxmlformats.org/officeDocument/2006/relationships/image" Target="../media/image11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hyperlink" Target="http://www.indeavr.com/" TargetMode="External"/><Relationship Id="rId18" Type="http://schemas.openxmlformats.org/officeDocument/2006/relationships/hyperlink" Target="http://netpeak.bg/" TargetMode="External"/><Relationship Id="rId3" Type="http://schemas.openxmlformats.org/officeDocument/2006/relationships/hyperlink" Target="http://www.luxoft.com/" TargetMode="External"/><Relationship Id="rId21" Type="http://schemas.openxmlformats.org/officeDocument/2006/relationships/image" Target="../media/image34.png"/><Relationship Id="rId7" Type="http://schemas.openxmlformats.org/officeDocument/2006/relationships/hyperlink" Target="http://komfo.com/" TargetMode="External"/><Relationship Id="rId12" Type="http://schemas.openxmlformats.org/officeDocument/2006/relationships/image" Target="../media/image30.png"/><Relationship Id="rId17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6" Type="http://schemas.openxmlformats.org/officeDocument/2006/relationships/hyperlink" Target="http://www.infragistics.com/" TargetMode="External"/><Relationship Id="rId20" Type="http://schemas.openxmlformats.org/officeDocument/2006/relationships/hyperlink" Target="http://www.superhosting.bg/" TargetMode="Externa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7.png"/><Relationship Id="rId11" Type="http://schemas.openxmlformats.org/officeDocument/2006/relationships/hyperlink" Target="http://www.softwaregroup-bg.com/" TargetMode="External"/><Relationship Id="rId5" Type="http://schemas.openxmlformats.org/officeDocument/2006/relationships/hyperlink" Target="http://xs-software.com/" TargetMode="External"/><Relationship Id="rId15" Type="http://schemas.openxmlformats.org/officeDocument/2006/relationships/hyperlink" Target="https://softuni.bg/courses/javascript-applications/" TargetMode="External"/><Relationship Id="rId10" Type="http://schemas.openxmlformats.org/officeDocument/2006/relationships/image" Target="../media/image29.png"/><Relationship Id="rId19" Type="http://schemas.openxmlformats.org/officeDocument/2006/relationships/image" Target="../media/image33.png"/><Relationship Id="rId4" Type="http://schemas.openxmlformats.org/officeDocument/2006/relationships/image" Target="../media/image26.png"/><Relationship Id="rId9" Type="http://schemas.openxmlformats.org/officeDocument/2006/relationships/hyperlink" Target="http://smartit.bg/" TargetMode="External"/><Relationship Id="rId1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itle 4"/>
          <p:cNvSpPr>
            <a:spLocks noGrp="1"/>
          </p:cNvSpPr>
          <p:nvPr/>
        </p:nvSpPr>
        <p:spPr>
          <a:xfrm>
            <a:off x="3351212" y="457200"/>
            <a:ext cx="8246977" cy="1087372"/>
          </a:xfrm>
          <a:prstGeom prst="rect">
            <a:avLst/>
          </a:prstGeom>
        </p:spPr>
        <p:txBody>
          <a:bodyPr vert="horz" lIns="0" tIns="0" rIns="0" bIns="0" rtlCol="0" anchor="ctr" anchorCtr="0">
            <a:normAutofit fontScale="92500"/>
          </a:bodyPr>
          <a:lstStyle>
            <a:lvl1pPr algn="r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F6D18E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Web Applications and Services</a:t>
            </a:r>
            <a:endParaRPr lang="en-US" dirty="0"/>
          </a:p>
        </p:txBody>
      </p:sp>
      <p:sp>
        <p:nvSpPr>
          <p:cNvPr id="35" name="Subtitle 5"/>
          <p:cNvSpPr>
            <a:spLocks noGrp="1"/>
          </p:cNvSpPr>
          <p:nvPr/>
        </p:nvSpPr>
        <p:spPr>
          <a:xfrm>
            <a:off x="3732212" y="1600200"/>
            <a:ext cx="7865977" cy="69933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r" defTabSz="1218987" rtl="0" eaLnBrk="1" latinLnBrk="0" hangingPunct="1">
              <a:lnSpc>
                <a:spcPct val="105000"/>
              </a:lnSpc>
              <a:spcBef>
                <a:spcPts val="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sz="4000" b="0" kern="1200" cap="none" spc="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09493" indent="0" algn="ctr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None/>
              <a:defRPr sz="32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18987" indent="0" algn="ctr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None/>
              <a:defRPr sz="30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28480" indent="0" algn="ctr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None/>
              <a:defRPr sz="28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437972" indent="0" algn="ctr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None/>
              <a:defRPr sz="26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3047466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656960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4266453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4875947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ASP.NET Application Development</a:t>
            </a:r>
            <a:endParaRPr lang="en-US" dirty="0"/>
          </a:p>
        </p:txBody>
      </p:sp>
      <p:sp>
        <p:nvSpPr>
          <p:cNvPr id="36" name="Text Placeholder 6"/>
          <p:cNvSpPr>
            <a:spLocks noGrp="1"/>
          </p:cNvSpPr>
          <p:nvPr/>
        </p:nvSpPr>
        <p:spPr bwMode="auto">
          <a:xfrm>
            <a:off x="677612" y="4153304"/>
            <a:ext cx="3187613" cy="525135"/>
          </a:xfrm>
          <a:prstGeom prst="rect">
            <a:avLst/>
          </a:prstGeom>
          <a:noFill/>
          <a:effectLst/>
        </p:spPr>
        <p:txBody>
          <a:bodyPr vert="horz" wrap="square" lIns="36000" tIns="36000" rIns="36000" bIns="36000" rtlCol="0" anchor="b" anchorCtr="0">
            <a:spAutoFit/>
          </a:bodyPr>
          <a:lstStyle>
            <a:lvl1pPr marL="0" indent="0" algn="l" defTabSz="1218987" rtl="0" eaLnBrk="1" fontAlgn="base" latinLnBrk="0" hangingPunct="1">
              <a:lnSpc>
                <a:spcPct val="105000"/>
              </a:lnSpc>
              <a:spcBef>
                <a:spcPct val="0"/>
              </a:spcBef>
              <a:spcAft>
                <a:spcPct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SoftUni Team</a:t>
            </a:r>
            <a:endParaRPr lang="en-US" dirty="0"/>
          </a:p>
        </p:txBody>
      </p:sp>
      <p:sp>
        <p:nvSpPr>
          <p:cNvPr id="37" name="Text Placeholder 7"/>
          <p:cNvSpPr>
            <a:spLocks noGrp="1"/>
          </p:cNvSpPr>
          <p:nvPr/>
        </p:nvSpPr>
        <p:spPr bwMode="auto">
          <a:xfrm>
            <a:off x="677613" y="4623203"/>
            <a:ext cx="3187614" cy="444343"/>
          </a:xfrm>
          <a:prstGeom prst="rect">
            <a:avLst/>
          </a:prstGeom>
          <a:noFill/>
          <a:effectLst/>
        </p:spPr>
        <p:txBody>
          <a:bodyPr vert="horz" wrap="square" lIns="36000" tIns="36000" rIns="36000" bIns="36000" rtlCol="0" anchor="ctr" anchorCtr="0">
            <a:spAutoFit/>
          </a:bodyPr>
          <a:lstStyle>
            <a:lvl1pPr marL="0" indent="0" algn="l" defTabSz="1218987" rtl="0" eaLnBrk="1" fontAlgn="base" latinLnBrk="0" hangingPunct="1">
              <a:lnSpc>
                <a:spcPct val="105000"/>
              </a:lnSpc>
              <a:spcBef>
                <a:spcPct val="0"/>
              </a:spcBef>
              <a:spcAft>
                <a:spcPct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Technical </a:t>
            </a:r>
            <a:r>
              <a:rPr lang="en-US" dirty="0" smtClean="0"/>
              <a:t>Trainers</a:t>
            </a:r>
            <a:endParaRPr lang="en-US" dirty="0"/>
          </a:p>
        </p:txBody>
      </p:sp>
      <p:sp>
        <p:nvSpPr>
          <p:cNvPr id="38" name="Text Placeholder 10"/>
          <p:cNvSpPr>
            <a:spLocks noGrp="1"/>
          </p:cNvSpPr>
          <p:nvPr/>
        </p:nvSpPr>
        <p:spPr bwMode="auto">
          <a:xfrm>
            <a:off x="677612" y="5128309"/>
            <a:ext cx="3187613" cy="363552"/>
          </a:xfrm>
          <a:prstGeom prst="rect">
            <a:avLst/>
          </a:prstGeom>
          <a:noFill/>
          <a:effectLst/>
        </p:spPr>
        <p:txBody>
          <a:bodyPr vert="horz" wrap="square" lIns="36000" tIns="36000" rIns="36000" bIns="36000" rtlCol="0" anchor="ctr" anchorCtr="0">
            <a:spAutoFit/>
          </a:bodyPr>
          <a:lstStyle>
            <a:lvl1pPr marL="0" indent="0" algn="l" defTabSz="1218987" rtl="0" eaLnBrk="1" fontAlgn="base" latinLnBrk="0" hangingPunct="1">
              <a:lnSpc>
                <a:spcPct val="105000"/>
              </a:lnSpc>
              <a:spcBef>
                <a:spcPct val="0"/>
              </a:spcBef>
              <a:spcAft>
                <a:spcPct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Software </a:t>
            </a:r>
            <a:r>
              <a:rPr lang="en-US" dirty="0" smtClean="0"/>
              <a:t>University</a:t>
            </a:r>
            <a:endParaRPr lang="en-US" dirty="0"/>
          </a:p>
        </p:txBody>
      </p:sp>
      <p:sp>
        <p:nvSpPr>
          <p:cNvPr id="39" name="Text Placeholder 11"/>
          <p:cNvSpPr>
            <a:spLocks noGrp="1"/>
          </p:cNvSpPr>
          <p:nvPr/>
        </p:nvSpPr>
        <p:spPr bwMode="auto">
          <a:xfrm>
            <a:off x="677612" y="5469471"/>
            <a:ext cx="3187613" cy="331235"/>
          </a:xfrm>
          <a:prstGeom prst="rect">
            <a:avLst/>
          </a:prstGeom>
          <a:noFill/>
          <a:effectLst/>
        </p:spPr>
        <p:txBody>
          <a:bodyPr vert="horz" wrap="square" lIns="36000" tIns="36000" rIns="36000" bIns="36000" rtlCol="0" anchor="ctr" anchorCtr="0">
            <a:spAutoFit/>
          </a:bodyPr>
          <a:lstStyle>
            <a:lvl1pPr marL="0" indent="0" algn="l" defTabSz="1218987" rtl="0" eaLnBrk="1" fontAlgn="base" latinLnBrk="0" hangingPunct="1">
              <a:lnSpc>
                <a:spcPct val="105000"/>
              </a:lnSpc>
              <a:spcBef>
                <a:spcPct val="0"/>
              </a:spcBef>
              <a:spcAft>
                <a:spcPct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softuni.bg</a:t>
            </a:r>
            <a:endParaRPr lang="en-US" dirty="0"/>
          </a:p>
        </p:txBody>
      </p:sp>
      <p:pic>
        <p:nvPicPr>
          <p:cNvPr id="40" name="Picture 39" title="CC-BY-NC-SA License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83" y="2706339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43" name="Picture 42" title="Software University Foundation">
            <a:hlinkClick r:id="rId6" tooltip="Software University Foundation"/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359" t="-15226" r="-5359" b="-15226"/>
          <a:stretch/>
        </p:blipFill>
        <p:spPr>
          <a:xfrm>
            <a:off x="739183" y="1349495"/>
            <a:ext cx="2175525" cy="838551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44" name="Picture 43" descr="http://softuni.bg" title="SoftUni Code Wizard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167818" y="3543704"/>
            <a:ext cx="2278271" cy="2500255"/>
          </a:xfrm>
          <a:prstGeom prst="rect">
            <a:avLst/>
          </a:prstGeom>
        </p:spPr>
      </p:pic>
      <p:pic>
        <p:nvPicPr>
          <p:cNvPr id="1026" name="Picture 2" descr="E:\2.Work\98-361\resources\images\webapps.asp.net.logo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9612" y="2895600"/>
            <a:ext cx="5997632" cy="326537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2" y="5181600"/>
            <a:ext cx="10363200" cy="820600"/>
          </a:xfrm>
        </p:spPr>
        <p:txBody>
          <a:bodyPr/>
          <a:lstStyle/>
          <a:p>
            <a:r>
              <a:rPr lang="en-GB" dirty="0"/>
              <a:t>Live Demo</a:t>
            </a:r>
            <a:endParaRPr lang="en-US" dirty="0"/>
          </a:p>
        </p:txBody>
      </p:sp>
      <p:pic>
        <p:nvPicPr>
          <p:cNvPr id="1027" name="Picture 3" descr="C:\Users\Ivo\Desktop\softuni-code-wizard-holding-tes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3412" y="1371600"/>
            <a:ext cx="3733800" cy="3280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E:\2.Work\98-361\resources\images\webapps.pagedem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4260" y="1447800"/>
            <a:ext cx="4713650" cy="312836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3425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2" y="5181600"/>
            <a:ext cx="10363200" cy="820600"/>
          </a:xfrm>
        </p:spPr>
        <p:txBody>
          <a:bodyPr/>
          <a:lstStyle/>
          <a:p>
            <a:r>
              <a:rPr lang="en-US" dirty="0" smtClean="0"/>
              <a:t>State Management</a:t>
            </a:r>
            <a:endParaRPr lang="en-US" dirty="0"/>
          </a:p>
        </p:txBody>
      </p:sp>
      <p:pic>
        <p:nvPicPr>
          <p:cNvPr id="7170" name="Picture 2" descr="E:\2.Work\98-361\resources\images\webapps.statemanagement.logo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0812" y="1219200"/>
            <a:ext cx="4343400" cy="363397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1403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03212" y="1143000"/>
            <a:ext cx="11582400" cy="12954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State management is an important issue for Web applications because of the disconnected nature of </a:t>
            </a:r>
            <a:r>
              <a:rPr lang="en-US" sz="3200" dirty="0" smtClean="0"/>
              <a:t>HTTP</a:t>
            </a:r>
            <a:endParaRPr lang="en-US" sz="3000" dirty="0" smtClean="0"/>
          </a:p>
        </p:txBody>
      </p:sp>
      <p:sp>
        <p:nvSpPr>
          <p:cNvPr id="8" name="Title 1"/>
          <p:cNvSpPr>
            <a:spLocks noGrp="1"/>
          </p:cNvSpPr>
          <p:nvPr/>
        </p:nvSpPr>
        <p:spPr>
          <a:xfrm>
            <a:off x="227012" y="152400"/>
            <a:ext cx="9577597" cy="1110780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rgbClr val="F3BE6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State Management</a:t>
            </a:r>
            <a:endParaRPr lang="en-US" dirty="0"/>
          </a:p>
        </p:txBody>
      </p:sp>
      <p:sp>
        <p:nvSpPr>
          <p:cNvPr id="7" name="Content Placeholder 4"/>
          <p:cNvSpPr txBox="1">
            <a:spLocks/>
          </p:cNvSpPr>
          <p:nvPr/>
        </p:nvSpPr>
        <p:spPr>
          <a:xfrm>
            <a:off x="227012" y="2362200"/>
            <a:ext cx="11582400" cy="685800"/>
          </a:xfrm>
          <a:prstGeom prst="rect">
            <a:avLst/>
          </a:prstGeom>
        </p:spPr>
        <p:txBody>
          <a:bodyPr vert="horz" lIns="108000" tIns="36000" rIns="108000" bIns="36000" rtlCol="0">
            <a:normAutofit fontScale="92500"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</a:pPr>
            <a:r>
              <a:rPr lang="en-US" sz="3000" dirty="0" smtClean="0"/>
              <a:t>There are client-side and server-side techniques for state management</a:t>
            </a:r>
          </a:p>
        </p:txBody>
      </p:sp>
      <p:pic>
        <p:nvPicPr>
          <p:cNvPr id="8195" name="Picture 3" descr="E:\2.Work\98-361\resources\images\webapps.clientserversidestatemanagemen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8212" y="2895600"/>
            <a:ext cx="7848600" cy="336558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9432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03212" y="1143000"/>
            <a:ext cx="11582400" cy="23622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000" dirty="0"/>
              <a:t>Storing page information using </a:t>
            </a:r>
            <a:r>
              <a:rPr lang="en-US" sz="3000" b="1" dirty="0">
                <a:solidFill>
                  <a:schemeClr val="tx2">
                    <a:lumMod val="50000"/>
                  </a:schemeClr>
                </a:solidFill>
              </a:rPr>
              <a:t>client-side</a:t>
            </a:r>
            <a:r>
              <a:rPr lang="en-US" sz="3000" dirty="0"/>
              <a:t> options doesn't use server </a:t>
            </a:r>
            <a:r>
              <a:rPr lang="en-US" sz="3000" dirty="0" smtClean="0"/>
              <a:t>resources</a:t>
            </a:r>
          </a:p>
          <a:p>
            <a:pPr lvl="1">
              <a:lnSpc>
                <a:spcPct val="100000"/>
              </a:lnSpc>
            </a:pPr>
            <a:r>
              <a:rPr lang="en-US" sz="2800" dirty="0" smtClean="0"/>
              <a:t>Instead it stores it on the client computer</a:t>
            </a:r>
          </a:p>
          <a:p>
            <a:pPr>
              <a:lnSpc>
                <a:spcPct val="100000"/>
              </a:lnSpc>
            </a:pPr>
            <a:r>
              <a:rPr lang="en-US" sz="3000" dirty="0" smtClean="0"/>
              <a:t>Several techniques for storing state information on the client side are:</a:t>
            </a:r>
          </a:p>
        </p:txBody>
      </p:sp>
      <p:sp>
        <p:nvSpPr>
          <p:cNvPr id="8" name="Title 1"/>
          <p:cNvSpPr>
            <a:spLocks noGrp="1"/>
          </p:cNvSpPr>
          <p:nvPr/>
        </p:nvSpPr>
        <p:spPr>
          <a:xfrm>
            <a:off x="227012" y="152400"/>
            <a:ext cx="9577597" cy="1110780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rgbClr val="F3BE6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Client-side State Management</a:t>
            </a:r>
            <a:endParaRPr lang="en-US" dirty="0"/>
          </a:p>
        </p:txBody>
      </p:sp>
      <p:pic>
        <p:nvPicPr>
          <p:cNvPr id="9218" name="Picture 2" descr="E:\2.Work\98-361\resources\images\webapps.clientsid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7007" y="3434860"/>
            <a:ext cx="3657601" cy="303482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4"/>
          <p:cNvSpPr txBox="1">
            <a:spLocks/>
          </p:cNvSpPr>
          <p:nvPr/>
        </p:nvSpPr>
        <p:spPr>
          <a:xfrm>
            <a:off x="1293812" y="3812201"/>
            <a:ext cx="6248400" cy="2280139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</a:pPr>
            <a:r>
              <a:rPr lang="en-US" sz="2800" b="1" dirty="0">
                <a:solidFill>
                  <a:schemeClr val="tx2">
                    <a:lumMod val="50000"/>
                  </a:schemeClr>
                </a:solidFill>
              </a:rPr>
              <a:t>Query strings </a:t>
            </a:r>
          </a:p>
          <a:p>
            <a:pPr lvl="1">
              <a:lnSpc>
                <a:spcPct val="100000"/>
              </a:lnSpc>
            </a:pPr>
            <a:r>
              <a:rPr lang="en-US" sz="2800" b="1" dirty="0">
                <a:solidFill>
                  <a:schemeClr val="tx2">
                    <a:lumMod val="50000"/>
                  </a:schemeClr>
                </a:solidFill>
              </a:rPr>
              <a:t>Cookies </a:t>
            </a:r>
          </a:p>
          <a:p>
            <a:pPr lvl="1">
              <a:lnSpc>
                <a:spcPct val="100000"/>
              </a:lnSpc>
            </a:pPr>
            <a:r>
              <a:rPr lang="en-US" sz="2800" b="1" dirty="0">
                <a:solidFill>
                  <a:schemeClr val="tx2">
                    <a:lumMod val="50000"/>
                  </a:schemeClr>
                </a:solidFill>
              </a:rPr>
              <a:t>Hidden fields</a:t>
            </a:r>
          </a:p>
          <a:p>
            <a:pPr lvl="1">
              <a:lnSpc>
                <a:spcPct val="100000"/>
              </a:lnSpc>
            </a:pPr>
            <a:r>
              <a:rPr lang="en-US" sz="2800" b="1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2800" b="1" dirty="0" err="1">
                <a:solidFill>
                  <a:schemeClr val="tx2">
                    <a:lumMod val="50000"/>
                  </a:schemeClr>
                </a:solidFill>
              </a:rPr>
              <a:t>ViewState</a:t>
            </a:r>
            <a:endParaRPr lang="en-US" sz="2800" b="1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0921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03212" y="1143000"/>
            <a:ext cx="11582400" cy="17526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000" b="1" dirty="0">
                <a:solidFill>
                  <a:schemeClr val="tx2">
                    <a:lumMod val="50000"/>
                  </a:schemeClr>
                </a:solidFill>
              </a:rPr>
              <a:t>Server-side state management</a:t>
            </a:r>
            <a:r>
              <a:rPr lang="en-US" sz="3000" dirty="0"/>
              <a:t> uses server resources to store state </a:t>
            </a:r>
            <a:r>
              <a:rPr lang="en-US" sz="3000" dirty="0" smtClean="0"/>
              <a:t>information</a:t>
            </a:r>
          </a:p>
          <a:p>
            <a:pPr>
              <a:lnSpc>
                <a:spcPct val="100000"/>
              </a:lnSpc>
            </a:pPr>
            <a:r>
              <a:rPr lang="en-US" sz="3000" dirty="0"/>
              <a:t>ASP.NET supports server-side state management at two levels:</a:t>
            </a:r>
            <a:endParaRPr lang="en-US" sz="3000" dirty="0" smtClean="0"/>
          </a:p>
        </p:txBody>
      </p:sp>
      <p:sp>
        <p:nvSpPr>
          <p:cNvPr id="8" name="Title 1"/>
          <p:cNvSpPr>
            <a:spLocks noGrp="1"/>
          </p:cNvSpPr>
          <p:nvPr/>
        </p:nvSpPr>
        <p:spPr>
          <a:xfrm>
            <a:off x="227012" y="152400"/>
            <a:ext cx="9577597" cy="1110780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rgbClr val="F3BE6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Server-side State Management</a:t>
            </a:r>
            <a:endParaRPr lang="en-US" dirty="0"/>
          </a:p>
        </p:txBody>
      </p:sp>
      <p:sp>
        <p:nvSpPr>
          <p:cNvPr id="9" name="Content Placeholder 4"/>
          <p:cNvSpPr txBox="1">
            <a:spLocks/>
          </p:cNvSpPr>
          <p:nvPr/>
        </p:nvSpPr>
        <p:spPr>
          <a:xfrm>
            <a:off x="231286" y="3048000"/>
            <a:ext cx="11658600" cy="3657600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</a:pPr>
            <a:r>
              <a:rPr lang="en-US" sz="2800" b="1" dirty="0" smtClean="0">
                <a:solidFill>
                  <a:schemeClr val="tx2">
                    <a:lumMod val="50000"/>
                  </a:schemeClr>
                </a:solidFill>
              </a:rPr>
              <a:t>Session state </a:t>
            </a:r>
            <a:endParaRPr lang="en-US" sz="2800" dirty="0"/>
          </a:p>
          <a:p>
            <a:pPr lvl="2">
              <a:lnSpc>
                <a:spcPct val="100000"/>
              </a:lnSpc>
            </a:pPr>
            <a:r>
              <a:rPr lang="en-US" sz="2600" dirty="0" smtClean="0"/>
              <a:t>ASP.NET </a:t>
            </a:r>
            <a:r>
              <a:rPr lang="en-US" sz="2600" dirty="0"/>
              <a:t>application creates a unique session for each user who sends a request to the </a:t>
            </a:r>
            <a:r>
              <a:rPr lang="en-US" sz="2600" dirty="0" smtClean="0"/>
              <a:t>application</a:t>
            </a:r>
          </a:p>
          <a:p>
            <a:pPr lvl="1">
              <a:lnSpc>
                <a:spcPct val="100000"/>
              </a:lnSpc>
            </a:pPr>
            <a:r>
              <a:rPr lang="en-US" sz="2800" b="1" dirty="0" smtClean="0">
                <a:solidFill>
                  <a:schemeClr val="tx2">
                    <a:lumMod val="50000"/>
                  </a:schemeClr>
                </a:solidFill>
              </a:rPr>
              <a:t>Application state </a:t>
            </a:r>
            <a:endParaRPr lang="en-US" sz="2800" dirty="0"/>
          </a:p>
          <a:p>
            <a:pPr lvl="2">
              <a:lnSpc>
                <a:spcPct val="100000"/>
              </a:lnSpc>
            </a:pPr>
            <a:r>
              <a:rPr lang="en-US" sz="2600" dirty="0" smtClean="0"/>
              <a:t>Used </a:t>
            </a:r>
            <a:r>
              <a:rPr lang="en-US" sz="2600" dirty="0"/>
              <a:t>to store data that is used throughout an </a:t>
            </a:r>
            <a:r>
              <a:rPr lang="en-US" sz="2600" dirty="0" smtClean="0"/>
              <a:t>application</a:t>
            </a:r>
          </a:p>
          <a:p>
            <a:pPr lvl="2">
              <a:lnSpc>
                <a:spcPct val="100000"/>
              </a:lnSpc>
            </a:pPr>
            <a:r>
              <a:rPr lang="en-US" sz="2600" dirty="0"/>
              <a:t>can be easily accessed through the Application property of the Page class</a:t>
            </a:r>
            <a:endParaRPr lang="en-US" sz="2600" b="1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7764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182" y="5486400"/>
            <a:ext cx="10363200" cy="820600"/>
          </a:xfrm>
        </p:spPr>
        <p:txBody>
          <a:bodyPr/>
          <a:lstStyle/>
          <a:p>
            <a:r>
              <a:rPr lang="en-GB" dirty="0" smtClean="0"/>
              <a:t>Working with State Management</a:t>
            </a:r>
            <a:endParaRPr lang="en-US" dirty="0"/>
          </a:p>
        </p:txBody>
      </p:sp>
      <p:pic>
        <p:nvPicPr>
          <p:cNvPr id="10242" name="Picture 2" descr="E:\2.Work\98-361\resources\images\webapps.statemanagement.asp.ne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7812" y="1066800"/>
            <a:ext cx="6505941" cy="395003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2131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67177" y="1066800"/>
            <a:ext cx="7503635" cy="533400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000" dirty="0" smtClean="0"/>
              <a:t>How to develop ASP.NET applications</a:t>
            </a:r>
          </a:p>
          <a:p>
            <a:pPr lvl="1">
              <a:lnSpc>
                <a:spcPct val="100000"/>
              </a:lnSpc>
            </a:pPr>
            <a:r>
              <a:rPr lang="en-US" sz="2800" dirty="0" smtClean="0"/>
              <a:t>Requests and Responses</a:t>
            </a:r>
          </a:p>
          <a:p>
            <a:pPr lvl="1">
              <a:lnSpc>
                <a:spcPct val="100000"/>
              </a:lnSpc>
            </a:pPr>
            <a:r>
              <a:rPr lang="en-US" sz="2800" dirty="0" smtClean="0"/>
              <a:t>Communication between client and server</a:t>
            </a:r>
          </a:p>
          <a:p>
            <a:pPr>
              <a:lnSpc>
                <a:spcPct val="100000"/>
              </a:lnSpc>
            </a:pPr>
            <a:r>
              <a:rPr lang="en-US" sz="3000" dirty="0" smtClean="0"/>
              <a:t>Web </a:t>
            </a:r>
            <a:r>
              <a:rPr lang="en-US" sz="3000" dirty="0"/>
              <a:t>p</a:t>
            </a:r>
            <a:r>
              <a:rPr lang="en-US" sz="3000" dirty="0" smtClean="0"/>
              <a:t>age development</a:t>
            </a:r>
            <a:endParaRPr lang="en-US" sz="2800" dirty="0" smtClean="0"/>
          </a:p>
          <a:p>
            <a:pPr lvl="1">
              <a:lnSpc>
                <a:spcPct val="100000"/>
              </a:lnSpc>
            </a:pPr>
            <a:r>
              <a:rPr lang="en-US" sz="2800" dirty="0" smtClean="0"/>
              <a:t>Page lifecycle</a:t>
            </a:r>
          </a:p>
          <a:p>
            <a:pPr lvl="1">
              <a:lnSpc>
                <a:spcPct val="100000"/>
              </a:lnSpc>
            </a:pPr>
            <a:r>
              <a:rPr lang="en-US" sz="2800" dirty="0" smtClean="0"/>
              <a:t>Page </a:t>
            </a:r>
            <a:r>
              <a:rPr lang="en-US" sz="2800" dirty="0"/>
              <a:t>e</a:t>
            </a:r>
            <a:r>
              <a:rPr lang="en-US" sz="2800" dirty="0" smtClean="0"/>
              <a:t>vent model</a:t>
            </a:r>
          </a:p>
          <a:p>
            <a:pPr>
              <a:lnSpc>
                <a:spcPct val="100000"/>
              </a:lnSpc>
            </a:pPr>
            <a:r>
              <a:rPr lang="en-US" sz="3000" dirty="0" smtClean="0"/>
              <a:t>State management</a:t>
            </a:r>
            <a:endParaRPr lang="en-US" sz="2800" dirty="0"/>
          </a:p>
          <a:p>
            <a:pPr lvl="1">
              <a:lnSpc>
                <a:spcPct val="100000"/>
              </a:lnSpc>
            </a:pPr>
            <a:r>
              <a:rPr lang="en-US" sz="2800" dirty="0" smtClean="0"/>
              <a:t>Client-side state management</a:t>
            </a:r>
          </a:p>
          <a:p>
            <a:pPr lvl="1">
              <a:lnSpc>
                <a:spcPct val="100000"/>
              </a:lnSpc>
            </a:pPr>
            <a:r>
              <a:rPr lang="en-US" sz="2800" dirty="0" smtClean="0"/>
              <a:t>Server-side state management</a:t>
            </a:r>
            <a:endParaRPr lang="en-US" sz="2800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pic>
        <p:nvPicPr>
          <p:cNvPr id="9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0812" y="2438400"/>
            <a:ext cx="4148786" cy="3077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3287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80612" y="2729472"/>
            <a:ext cx="1726158" cy="932887"/>
          </a:xfrm>
          <a:prstGeom prst="roundRect">
            <a:avLst>
              <a:gd name="adj" fmla="val 2953"/>
            </a:avLst>
          </a:prstGeom>
        </p:spPr>
      </p:pic>
      <p:pic>
        <p:nvPicPr>
          <p:cNvPr id="5" name="Picture 4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2764" y="1295401"/>
            <a:ext cx="1752600" cy="804224"/>
          </a:xfrm>
          <a:prstGeom prst="roundRect">
            <a:avLst>
              <a:gd name="adj" fmla="val 3159"/>
            </a:avLst>
          </a:prstGeom>
        </p:spPr>
      </p:pic>
      <p:pic>
        <p:nvPicPr>
          <p:cNvPr id="7" name="Picture 6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68146" y="1295400"/>
            <a:ext cx="2040956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8" name="Picture 7">
            <a:hlinkClick r:id="rId9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24428" y="1295400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9" name="Picture 8">
            <a:hlinkClick r:id="rId11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12764" y="5373443"/>
            <a:ext cx="3352800" cy="849557"/>
          </a:xfrm>
          <a:prstGeom prst="roundRect">
            <a:avLst>
              <a:gd name="adj" fmla="val 3159"/>
            </a:avLst>
          </a:prstGeom>
        </p:spPr>
      </p:pic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Questions</a:t>
            </a:r>
            <a:endParaRPr lang="en-US" dirty="0"/>
          </a:p>
        </p:txBody>
      </p:sp>
      <p:pic>
        <p:nvPicPr>
          <p:cNvPr id="13" name="Picture 12">
            <a:hlinkClick r:id="rId13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358563" y="5373443"/>
            <a:ext cx="2753589" cy="849556"/>
          </a:xfrm>
          <a:prstGeom prst="roundRect">
            <a:avLst>
              <a:gd name="adj" fmla="val 2953"/>
            </a:avLst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hlinkClick r:id="rId15"/>
              </a:rPr>
              <a:t>https://softuni.bg/courses/javascript-applications/</a:t>
            </a:r>
            <a:endParaRPr lang="en-US" dirty="0"/>
          </a:p>
        </p:txBody>
      </p:sp>
      <p:pic>
        <p:nvPicPr>
          <p:cNvPr id="16" name="Picture 15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633728" y="5373443"/>
            <a:ext cx="4073042" cy="849556"/>
          </a:xfrm>
          <a:prstGeom prst="roundRect">
            <a:avLst>
              <a:gd name="adj" fmla="val 3159"/>
            </a:avLst>
          </a:prstGeom>
        </p:spPr>
      </p:pic>
      <p:pic>
        <p:nvPicPr>
          <p:cNvPr id="18" name="Picture 17">
            <a:hlinkClick r:id="rId18"/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075612" y="1316222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4" name="Picture 3">
            <a:hlinkClick r:id="rId20"/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713413" y="4251041"/>
            <a:ext cx="5993358" cy="550371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902506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0812" y="1050058"/>
            <a:ext cx="8153399" cy="557035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600" dirty="0" smtClean="0"/>
              <a:t>What is ASP.NET?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ASP.NET Infrastructure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ASP.NET Page Lifecycle and Management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Important stages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ASP.NET Event Model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State Management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Client-side state management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Server-side state management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012" y="0"/>
            <a:ext cx="9577597" cy="1110780"/>
          </a:xfrm>
        </p:spPr>
        <p:txBody>
          <a:bodyPr/>
          <a:lstStyle/>
          <a:p>
            <a:r>
              <a:rPr lang="en-US" dirty="0" smtClean="0"/>
              <a:t>Table of Contents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4211" y="1624512"/>
            <a:ext cx="3429001" cy="4421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8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03212" y="1143001"/>
            <a:ext cx="11582400" cy="11430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ASP.NET </a:t>
            </a:r>
            <a:r>
              <a:rPr lang="en-US" sz="3000" dirty="0" smtClean="0"/>
              <a:t>is </a:t>
            </a:r>
            <a:r>
              <a:rPr lang="en-US" sz="3000" dirty="0"/>
              <a:t>an open-source server-side web application framework designed for web development to produce dynamic web pages.</a:t>
            </a:r>
            <a:endParaRPr lang="en-US" sz="3000" dirty="0" smtClean="0"/>
          </a:p>
        </p:txBody>
      </p:sp>
      <p:sp>
        <p:nvSpPr>
          <p:cNvPr id="8" name="Title 1"/>
          <p:cNvSpPr>
            <a:spLocks noGrp="1"/>
          </p:cNvSpPr>
          <p:nvPr/>
        </p:nvSpPr>
        <p:spPr>
          <a:xfrm>
            <a:off x="227012" y="152400"/>
            <a:ext cx="9577597" cy="1110780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rgbClr val="F3BE6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ASP.NET</a:t>
            </a:r>
            <a:endParaRPr lang="en-US" dirty="0"/>
          </a:p>
        </p:txBody>
      </p:sp>
      <p:sp>
        <p:nvSpPr>
          <p:cNvPr id="7" name="Content Placeholder 4"/>
          <p:cNvSpPr txBox="1">
            <a:spLocks/>
          </p:cNvSpPr>
          <p:nvPr/>
        </p:nvSpPr>
        <p:spPr>
          <a:xfrm>
            <a:off x="227012" y="2743200"/>
            <a:ext cx="6248400" cy="3810000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</a:pPr>
            <a:r>
              <a:rPr lang="en-US" sz="2800" dirty="0"/>
              <a:t>The </a:t>
            </a:r>
            <a:r>
              <a:rPr lang="en-US" sz="2800" dirty="0" smtClean="0"/>
              <a:t>ASP.NET infrastructure consists of:</a:t>
            </a:r>
          </a:p>
          <a:p>
            <a:pPr lvl="2">
              <a:lnSpc>
                <a:spcPct val="100000"/>
              </a:lnSpc>
            </a:pPr>
            <a:r>
              <a:rPr lang="en-US" sz="2600" dirty="0" smtClean="0"/>
              <a:t>Classes and interfaces that enable communication between web browsers and web servers</a:t>
            </a:r>
          </a:p>
          <a:p>
            <a:pPr lvl="2">
              <a:lnSpc>
                <a:spcPct val="100000"/>
              </a:lnSpc>
            </a:pPr>
            <a:r>
              <a:rPr lang="en-US" sz="2600" dirty="0" smtClean="0"/>
              <a:t>A runtime process that handles the web request for ASP.NET resources</a:t>
            </a:r>
          </a:p>
          <a:p>
            <a:pPr lvl="2">
              <a:lnSpc>
                <a:spcPct val="100000"/>
              </a:lnSpc>
            </a:pPr>
            <a:endParaRPr lang="en-US" sz="2600" dirty="0" smtClean="0"/>
          </a:p>
        </p:txBody>
      </p:sp>
      <p:pic>
        <p:nvPicPr>
          <p:cNvPr id="2" name="Picture 2" descr="E:\2.Work\98-361\resources\images\webapps.asp.net.p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5412" y="2743200"/>
            <a:ext cx="5382326" cy="356949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9952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03212" y="1143000"/>
            <a:ext cx="11582400" cy="17526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000" dirty="0" smtClean="0"/>
              <a:t>An ASP.NET web application’s execution process consists of HTTP </a:t>
            </a:r>
            <a:r>
              <a:rPr lang="en-US" sz="3000" dirty="0"/>
              <a:t>requests and response messages between the client browser and the Web </a:t>
            </a:r>
            <a:r>
              <a:rPr lang="en-US" sz="3000" dirty="0" smtClean="0"/>
              <a:t>server</a:t>
            </a:r>
            <a:endParaRPr lang="en-US" sz="2800" dirty="0"/>
          </a:p>
          <a:p>
            <a:pPr marL="0" indent="0">
              <a:lnSpc>
                <a:spcPct val="100000"/>
              </a:lnSpc>
              <a:buNone/>
            </a:pPr>
            <a:endParaRPr lang="en-US" sz="3000" dirty="0" smtClean="0"/>
          </a:p>
        </p:txBody>
      </p:sp>
      <p:sp>
        <p:nvSpPr>
          <p:cNvPr id="8" name="Title 1"/>
          <p:cNvSpPr>
            <a:spLocks noGrp="1"/>
          </p:cNvSpPr>
          <p:nvPr/>
        </p:nvSpPr>
        <p:spPr>
          <a:xfrm>
            <a:off x="227012" y="152400"/>
            <a:ext cx="9577597" cy="1110780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rgbClr val="F3BE6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ASP.NET</a:t>
            </a:r>
            <a:endParaRPr lang="en-US" dirty="0"/>
          </a:p>
        </p:txBody>
      </p:sp>
      <p:pic>
        <p:nvPicPr>
          <p:cNvPr id="3074" name="Picture 2" descr="E:\2.Work\98-361\resources\images\webapps.httpreques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3412" y="3352800"/>
            <a:ext cx="8305800" cy="287611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1058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/>
        </p:nvSpPr>
        <p:spPr>
          <a:xfrm>
            <a:off x="227012" y="152400"/>
            <a:ext cx="9577597" cy="1110780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rgbClr val="F3BE6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ASP.NET Request Processing</a:t>
            </a:r>
            <a:endParaRPr lang="en-US" dirty="0"/>
          </a:p>
        </p:txBody>
      </p:sp>
      <p:sp>
        <p:nvSpPr>
          <p:cNvPr id="3" name="Rounded Rectangle 2"/>
          <p:cNvSpPr/>
          <p:nvPr/>
        </p:nvSpPr>
        <p:spPr>
          <a:xfrm>
            <a:off x="4799012" y="1263180"/>
            <a:ext cx="1828800" cy="762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smtClean="0"/>
              <a:t>Client</a:t>
            </a:r>
            <a:endParaRPr lang="bg-BG" sz="2600" dirty="0"/>
          </a:p>
        </p:txBody>
      </p:sp>
      <p:sp>
        <p:nvSpPr>
          <p:cNvPr id="9" name="TextBox 8"/>
          <p:cNvSpPr txBox="1"/>
          <p:nvPr/>
        </p:nvSpPr>
        <p:spPr>
          <a:xfrm>
            <a:off x="3340076" y="1669799"/>
            <a:ext cx="1196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Request</a:t>
            </a:r>
            <a:endParaRPr lang="bg-BG" dirty="0"/>
          </a:p>
        </p:txBody>
      </p:sp>
      <p:sp>
        <p:nvSpPr>
          <p:cNvPr id="11" name="Rounded Rectangle 10"/>
          <p:cNvSpPr/>
          <p:nvPr/>
        </p:nvSpPr>
        <p:spPr>
          <a:xfrm>
            <a:off x="4797424" y="2590800"/>
            <a:ext cx="1828800" cy="762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smtClean="0"/>
              <a:t>IIS</a:t>
            </a:r>
            <a:endParaRPr lang="bg-BG" sz="2600" dirty="0"/>
          </a:p>
        </p:txBody>
      </p:sp>
      <p:sp>
        <p:nvSpPr>
          <p:cNvPr id="16" name="TextBox 15"/>
          <p:cNvSpPr txBox="1"/>
          <p:nvPr/>
        </p:nvSpPr>
        <p:spPr>
          <a:xfrm>
            <a:off x="2741610" y="2341702"/>
            <a:ext cx="1196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Request</a:t>
            </a:r>
            <a:endParaRPr lang="bg-BG" dirty="0"/>
          </a:p>
        </p:txBody>
      </p:sp>
      <p:sp>
        <p:nvSpPr>
          <p:cNvPr id="18" name="Rounded Rectangle 17"/>
          <p:cNvSpPr/>
          <p:nvPr/>
        </p:nvSpPr>
        <p:spPr>
          <a:xfrm>
            <a:off x="379412" y="2590800"/>
            <a:ext cx="2167181" cy="762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smtClean="0"/>
              <a:t>ASP.NET ISAPI</a:t>
            </a:r>
            <a:endParaRPr lang="bg-BG" sz="2600" dirty="0"/>
          </a:p>
        </p:txBody>
      </p:sp>
      <p:sp>
        <p:nvSpPr>
          <p:cNvPr id="20" name="TextBox 19"/>
          <p:cNvSpPr txBox="1"/>
          <p:nvPr/>
        </p:nvSpPr>
        <p:spPr>
          <a:xfrm>
            <a:off x="2208212" y="4055486"/>
            <a:ext cx="151663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Processed </a:t>
            </a:r>
          </a:p>
          <a:p>
            <a:pPr algn="ctr"/>
            <a:r>
              <a:rPr lang="en-US" dirty="0" smtClean="0"/>
              <a:t>Request</a:t>
            </a:r>
            <a:endParaRPr lang="bg-BG" dirty="0"/>
          </a:p>
        </p:txBody>
      </p:sp>
      <p:cxnSp>
        <p:nvCxnSpPr>
          <p:cNvPr id="21" name="Straight Arrow Connector 20"/>
          <p:cNvCxnSpPr>
            <a:stCxn id="18" idx="2"/>
            <a:endCxn id="23" idx="1"/>
          </p:cNvCxnSpPr>
          <p:nvPr/>
        </p:nvCxnSpPr>
        <p:spPr>
          <a:xfrm>
            <a:off x="1463003" y="3352800"/>
            <a:ext cx="3166818" cy="1148163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ounded Rectangle 22"/>
          <p:cNvSpPr/>
          <p:nvPr/>
        </p:nvSpPr>
        <p:spPr>
          <a:xfrm>
            <a:off x="4629821" y="4078932"/>
            <a:ext cx="2167181" cy="84406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smtClean="0"/>
              <a:t>Runtime Process</a:t>
            </a:r>
            <a:endParaRPr lang="bg-BG" sz="2600" dirty="0"/>
          </a:p>
        </p:txBody>
      </p:sp>
      <p:cxnSp>
        <p:nvCxnSpPr>
          <p:cNvPr id="28" name="Straight Arrow Connector 27"/>
          <p:cNvCxnSpPr>
            <a:stCxn id="23" idx="2"/>
            <a:endCxn id="31" idx="0"/>
          </p:cNvCxnSpPr>
          <p:nvPr/>
        </p:nvCxnSpPr>
        <p:spPr>
          <a:xfrm>
            <a:off x="5713412" y="4922994"/>
            <a:ext cx="0" cy="612754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ounded Rectangle 30"/>
          <p:cNvSpPr/>
          <p:nvPr/>
        </p:nvSpPr>
        <p:spPr>
          <a:xfrm>
            <a:off x="5069691" y="5535748"/>
            <a:ext cx="1287441" cy="84406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smtClean="0"/>
              <a:t>CLR</a:t>
            </a:r>
            <a:endParaRPr lang="bg-BG" sz="2600" dirty="0"/>
          </a:p>
        </p:txBody>
      </p:sp>
      <p:sp>
        <p:nvSpPr>
          <p:cNvPr id="32" name="TextBox 31"/>
          <p:cNvSpPr txBox="1"/>
          <p:nvPr/>
        </p:nvSpPr>
        <p:spPr>
          <a:xfrm>
            <a:off x="6449328" y="5103334"/>
            <a:ext cx="137409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Executed</a:t>
            </a:r>
          </a:p>
          <a:p>
            <a:pPr algn="ctr"/>
            <a:r>
              <a:rPr lang="en-US" dirty="0" smtClean="0"/>
              <a:t>Assembly</a:t>
            </a:r>
            <a:endParaRPr lang="bg-BG" dirty="0"/>
          </a:p>
        </p:txBody>
      </p:sp>
      <p:cxnSp>
        <p:nvCxnSpPr>
          <p:cNvPr id="33" name="Straight Arrow Connector 32"/>
          <p:cNvCxnSpPr>
            <a:stCxn id="31" idx="3"/>
            <a:endCxn id="36" idx="1"/>
          </p:cNvCxnSpPr>
          <p:nvPr/>
        </p:nvCxnSpPr>
        <p:spPr>
          <a:xfrm>
            <a:off x="6357132" y="5957779"/>
            <a:ext cx="1566080" cy="22218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ounded Rectangle 35"/>
          <p:cNvSpPr/>
          <p:nvPr/>
        </p:nvSpPr>
        <p:spPr>
          <a:xfrm>
            <a:off x="7923212" y="5557966"/>
            <a:ext cx="1447800" cy="84406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smtClean="0"/>
              <a:t>Services</a:t>
            </a:r>
            <a:endParaRPr lang="bg-BG" sz="2600" dirty="0"/>
          </a:p>
        </p:txBody>
      </p:sp>
      <p:sp>
        <p:nvSpPr>
          <p:cNvPr id="40" name="TextBox 39"/>
          <p:cNvSpPr txBox="1"/>
          <p:nvPr/>
        </p:nvSpPr>
        <p:spPr>
          <a:xfrm>
            <a:off x="4197370" y="5011964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Assembly</a:t>
            </a:r>
            <a:endParaRPr lang="bg-BG" dirty="0"/>
          </a:p>
        </p:txBody>
      </p:sp>
      <p:cxnSp>
        <p:nvCxnSpPr>
          <p:cNvPr id="53" name="Elbow Connector 52"/>
          <p:cNvCxnSpPr>
            <a:stCxn id="36" idx="0"/>
            <a:endCxn id="23" idx="3"/>
          </p:cNvCxnSpPr>
          <p:nvPr/>
        </p:nvCxnSpPr>
        <p:spPr>
          <a:xfrm rot="16200000" flipV="1">
            <a:off x="7193556" y="4104410"/>
            <a:ext cx="1057003" cy="1850110"/>
          </a:xfrm>
          <a:prstGeom prst="bentConnector2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8647113" y="3511382"/>
            <a:ext cx="150906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Generated</a:t>
            </a:r>
            <a:br>
              <a:rPr lang="en-US" dirty="0" smtClean="0"/>
            </a:br>
            <a:r>
              <a:rPr lang="en-US" dirty="0" smtClean="0"/>
              <a:t>Response</a:t>
            </a:r>
            <a:endParaRPr lang="bg-BG" dirty="0"/>
          </a:p>
        </p:txBody>
      </p:sp>
      <p:cxnSp>
        <p:nvCxnSpPr>
          <p:cNvPr id="58" name="Curved Connector 57"/>
          <p:cNvCxnSpPr>
            <a:stCxn id="3" idx="1"/>
            <a:endCxn id="11" idx="1"/>
          </p:cNvCxnSpPr>
          <p:nvPr/>
        </p:nvCxnSpPr>
        <p:spPr>
          <a:xfrm rot="10800000" flipV="1">
            <a:off x="4797424" y="1644180"/>
            <a:ext cx="1588" cy="1327620"/>
          </a:xfrm>
          <a:prstGeom prst="curvedConnector3">
            <a:avLst>
              <a:gd name="adj1" fmla="val 14495466"/>
            </a:avLst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11" idx="1"/>
            <a:endCxn id="18" idx="3"/>
          </p:cNvCxnSpPr>
          <p:nvPr/>
        </p:nvCxnSpPr>
        <p:spPr>
          <a:xfrm flipH="1">
            <a:off x="2546593" y="2971800"/>
            <a:ext cx="2250831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stCxn id="23" idx="0"/>
            <a:endCxn id="11" idx="2"/>
          </p:cNvCxnSpPr>
          <p:nvPr/>
        </p:nvCxnSpPr>
        <p:spPr>
          <a:xfrm flipH="1" flipV="1">
            <a:off x="5711824" y="3352800"/>
            <a:ext cx="1588" cy="726132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/>
          <p:cNvSpPr txBox="1"/>
          <p:nvPr/>
        </p:nvSpPr>
        <p:spPr>
          <a:xfrm>
            <a:off x="5850862" y="3485033"/>
            <a:ext cx="13799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Response</a:t>
            </a:r>
            <a:endParaRPr lang="bg-BG" dirty="0"/>
          </a:p>
        </p:txBody>
      </p:sp>
      <p:cxnSp>
        <p:nvCxnSpPr>
          <p:cNvPr id="83" name="Curved Connector 82"/>
          <p:cNvCxnSpPr>
            <a:stCxn id="11" idx="3"/>
            <a:endCxn id="3" idx="3"/>
          </p:cNvCxnSpPr>
          <p:nvPr/>
        </p:nvCxnSpPr>
        <p:spPr>
          <a:xfrm flipV="1">
            <a:off x="6626224" y="1644180"/>
            <a:ext cx="1588" cy="1327620"/>
          </a:xfrm>
          <a:prstGeom prst="curvedConnector3">
            <a:avLst>
              <a:gd name="adj1" fmla="val 14495466"/>
            </a:avLst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/>
          <p:cNvSpPr txBox="1"/>
          <p:nvPr/>
        </p:nvSpPr>
        <p:spPr>
          <a:xfrm>
            <a:off x="7230792" y="2077157"/>
            <a:ext cx="13799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Response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0150692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8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 animBg="1"/>
      <p:bldP spid="16" grpId="0"/>
      <p:bldP spid="18" grpId="0" animBg="1"/>
      <p:bldP spid="20" grpId="0"/>
      <p:bldP spid="23" grpId="0" animBg="1"/>
      <p:bldP spid="31" grpId="0" animBg="1"/>
      <p:bldP spid="32" grpId="0"/>
      <p:bldP spid="36" grpId="0" animBg="1"/>
      <p:bldP spid="40" grpId="0"/>
      <p:bldP spid="54" grpId="0"/>
      <p:bldP spid="80" grpId="0"/>
      <p:bldP spid="8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2" y="5181600"/>
            <a:ext cx="10363200" cy="820600"/>
          </a:xfrm>
        </p:spPr>
        <p:txBody>
          <a:bodyPr/>
          <a:lstStyle/>
          <a:p>
            <a:r>
              <a:rPr lang="en-US" dirty="0" smtClean="0"/>
              <a:t>ASP.NET Page Lifecycle</a:t>
            </a:r>
            <a:endParaRPr lang="en-US" dirty="0"/>
          </a:p>
        </p:txBody>
      </p:sp>
      <p:pic>
        <p:nvPicPr>
          <p:cNvPr id="4098" name="Picture 2" descr="E:\2.Work\98-361\resources\images\webapps.pagelifecycl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9412" y="914400"/>
            <a:ext cx="3810000" cy="38100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496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03212" y="1143000"/>
            <a:ext cx="11582400" cy="17526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When an ASP.NET page runs, the page goes through a life cycle in which it performs a series of processing steps</a:t>
            </a:r>
            <a:endParaRPr lang="en-US" sz="3000" dirty="0" smtClean="0"/>
          </a:p>
        </p:txBody>
      </p:sp>
      <p:sp>
        <p:nvSpPr>
          <p:cNvPr id="8" name="Title 1"/>
          <p:cNvSpPr>
            <a:spLocks noGrp="1"/>
          </p:cNvSpPr>
          <p:nvPr/>
        </p:nvSpPr>
        <p:spPr>
          <a:xfrm>
            <a:off x="227012" y="152400"/>
            <a:ext cx="9577597" cy="1110780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rgbClr val="F3BE6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ASP.NET Page Lifecycle</a:t>
            </a:r>
            <a:endParaRPr lang="en-US" dirty="0"/>
          </a:p>
        </p:txBody>
      </p:sp>
      <p:pic>
        <p:nvPicPr>
          <p:cNvPr id="5122" name="Picture 2" descr="E:\2.Work\98-361\resources\images\webapps.pagelifecycle.imag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7962" y="2878015"/>
            <a:ext cx="5338976" cy="33528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4"/>
          <p:cNvSpPr txBox="1">
            <a:spLocks/>
          </p:cNvSpPr>
          <p:nvPr/>
        </p:nvSpPr>
        <p:spPr>
          <a:xfrm>
            <a:off x="237147" y="2965938"/>
            <a:ext cx="6248400" cy="3176954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</a:pPr>
            <a:r>
              <a:rPr lang="en-US" sz="2800" dirty="0" smtClean="0"/>
              <a:t>Initialization</a:t>
            </a:r>
          </a:p>
          <a:p>
            <a:pPr lvl="1">
              <a:lnSpc>
                <a:spcPct val="100000"/>
              </a:lnSpc>
            </a:pPr>
            <a:r>
              <a:rPr lang="en-US" sz="2800" dirty="0" smtClean="0"/>
              <a:t>Instantiating controls</a:t>
            </a:r>
          </a:p>
          <a:p>
            <a:pPr lvl="1">
              <a:lnSpc>
                <a:spcPct val="100000"/>
              </a:lnSpc>
            </a:pPr>
            <a:r>
              <a:rPr lang="en-US" sz="2800" dirty="0" smtClean="0"/>
              <a:t>Restoring and maintaining state</a:t>
            </a:r>
          </a:p>
          <a:p>
            <a:pPr lvl="1">
              <a:lnSpc>
                <a:spcPct val="100000"/>
              </a:lnSpc>
            </a:pPr>
            <a:r>
              <a:rPr lang="en-US" sz="2800" dirty="0" smtClean="0"/>
              <a:t>Running event handler code</a:t>
            </a:r>
          </a:p>
          <a:p>
            <a:pPr lvl="1">
              <a:lnSpc>
                <a:spcPct val="100000"/>
              </a:lnSpc>
            </a:pPr>
            <a:r>
              <a:rPr lang="en-US" sz="2800" dirty="0" smtClean="0"/>
              <a:t>Rendering</a:t>
            </a:r>
          </a:p>
        </p:txBody>
      </p:sp>
    </p:spTree>
    <p:extLst>
      <p:ext uri="{BB962C8B-B14F-4D97-AF65-F5344CB8AC3E}">
        <p14:creationId xmlns:p14="http://schemas.microsoft.com/office/powerpoint/2010/main" val="868107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/>
        </p:nvSpPr>
        <p:spPr>
          <a:xfrm>
            <a:off x="227012" y="152400"/>
            <a:ext cx="9577597" cy="1110780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rgbClr val="F3BE6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ASP.NET Page Lifecycle Stages</a:t>
            </a:r>
            <a:endParaRPr lang="en-US" dirty="0"/>
          </a:p>
        </p:txBody>
      </p:sp>
      <p:sp>
        <p:nvSpPr>
          <p:cNvPr id="27" name="Content Placeholder 4"/>
          <p:cNvSpPr>
            <a:spLocks noGrp="1"/>
          </p:cNvSpPr>
          <p:nvPr>
            <p:ph idx="1"/>
          </p:nvPr>
        </p:nvSpPr>
        <p:spPr>
          <a:xfrm>
            <a:off x="303212" y="1143000"/>
            <a:ext cx="11582400" cy="495300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2800" b="1" dirty="0" smtClean="0">
                <a:solidFill>
                  <a:schemeClr val="tx2">
                    <a:lumMod val="50000"/>
                  </a:schemeClr>
                </a:solidFill>
              </a:rPr>
              <a:t>Page Request</a:t>
            </a:r>
          </a:p>
          <a:p>
            <a:pPr lvl="1">
              <a:lnSpc>
                <a:spcPct val="100000"/>
              </a:lnSpc>
            </a:pPr>
            <a:r>
              <a:rPr lang="en-US" sz="2600" dirty="0"/>
              <a:t>The page request occurs before the page life cycle </a:t>
            </a:r>
            <a:r>
              <a:rPr lang="en-US" sz="2600" dirty="0" smtClean="0"/>
              <a:t>begins</a:t>
            </a:r>
          </a:p>
          <a:p>
            <a:pPr>
              <a:lnSpc>
                <a:spcPct val="100000"/>
              </a:lnSpc>
            </a:pPr>
            <a:r>
              <a:rPr lang="en-US" sz="2800" b="1" dirty="0" smtClean="0">
                <a:solidFill>
                  <a:schemeClr val="tx2">
                    <a:lumMod val="50000"/>
                  </a:schemeClr>
                </a:solidFill>
              </a:rPr>
              <a:t>Start</a:t>
            </a:r>
          </a:p>
          <a:p>
            <a:pPr lvl="1">
              <a:lnSpc>
                <a:spcPct val="100000"/>
              </a:lnSpc>
            </a:pPr>
            <a:r>
              <a:rPr lang="en-US" sz="2600" dirty="0"/>
              <a:t>In the start stage, page properties such as </a:t>
            </a:r>
            <a:r>
              <a:rPr lang="en-US" sz="2600" dirty="0" smtClean="0"/>
              <a:t>Request</a:t>
            </a:r>
            <a:r>
              <a:rPr lang="en-US" sz="2600" dirty="0"/>
              <a:t> </a:t>
            </a:r>
            <a:r>
              <a:rPr lang="en-US" sz="2600" dirty="0" smtClean="0"/>
              <a:t>and</a:t>
            </a:r>
            <a:r>
              <a:rPr lang="en-US" sz="2600" dirty="0"/>
              <a:t> Response are set</a:t>
            </a:r>
            <a:endParaRPr lang="en-US" sz="2600" dirty="0" smtClean="0"/>
          </a:p>
          <a:p>
            <a:pPr>
              <a:lnSpc>
                <a:spcPct val="100000"/>
              </a:lnSpc>
            </a:pPr>
            <a:r>
              <a:rPr lang="en-US" sz="2800" b="1" dirty="0" smtClean="0">
                <a:solidFill>
                  <a:schemeClr val="tx2">
                    <a:lumMod val="50000"/>
                  </a:schemeClr>
                </a:solidFill>
              </a:rPr>
              <a:t>Initialization</a:t>
            </a:r>
          </a:p>
          <a:p>
            <a:pPr lvl="1">
              <a:lnSpc>
                <a:spcPct val="100000"/>
              </a:lnSpc>
            </a:pPr>
            <a:r>
              <a:rPr lang="en-US" sz="2600" dirty="0"/>
              <a:t>During page initialization, </a:t>
            </a:r>
            <a:r>
              <a:rPr lang="en-US" sz="2600" dirty="0" smtClean="0"/>
              <a:t>all the controls on the page are initialized</a:t>
            </a:r>
            <a:endParaRPr lang="en-US" sz="2600" b="1" dirty="0" smtClean="0">
              <a:solidFill>
                <a:schemeClr val="tx2">
                  <a:lumMod val="50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en-US" sz="2800" b="1" dirty="0" smtClean="0">
                <a:solidFill>
                  <a:schemeClr val="tx2">
                    <a:lumMod val="50000"/>
                  </a:schemeClr>
                </a:solidFill>
              </a:rPr>
              <a:t>Load</a:t>
            </a:r>
          </a:p>
          <a:p>
            <a:pPr lvl="1">
              <a:lnSpc>
                <a:spcPct val="100000"/>
              </a:lnSpc>
            </a:pPr>
            <a:r>
              <a:rPr lang="en-US" sz="2600" dirty="0"/>
              <a:t>During load, if the current request is a </a:t>
            </a:r>
            <a:r>
              <a:rPr lang="en-US" sz="2600" dirty="0" smtClean="0"/>
              <a:t>“</a:t>
            </a:r>
            <a:r>
              <a:rPr lang="en-US" sz="2600" dirty="0" err="1" smtClean="0"/>
              <a:t>postback</a:t>
            </a:r>
            <a:r>
              <a:rPr lang="en-US" sz="2600" dirty="0" smtClean="0"/>
              <a:t>”, </a:t>
            </a:r>
            <a:r>
              <a:rPr lang="en-US" sz="2600" dirty="0"/>
              <a:t>control properties are loaded with information recovered from view state and control state</a:t>
            </a:r>
            <a:endParaRPr lang="en-US" sz="2600" dirty="0" smtClean="0"/>
          </a:p>
        </p:txBody>
      </p:sp>
    </p:spTree>
    <p:extLst>
      <p:ext uri="{BB962C8B-B14F-4D97-AF65-F5344CB8AC3E}">
        <p14:creationId xmlns:p14="http://schemas.microsoft.com/office/powerpoint/2010/main" val="13364097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/>
        </p:nvSpPr>
        <p:spPr>
          <a:xfrm>
            <a:off x="227012" y="152400"/>
            <a:ext cx="9577597" cy="1110780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rgbClr val="F3BE6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ASP.NET Page Lifecycle Stages</a:t>
            </a:r>
            <a:endParaRPr lang="en-US" dirty="0"/>
          </a:p>
        </p:txBody>
      </p:sp>
      <p:sp>
        <p:nvSpPr>
          <p:cNvPr id="27" name="Content Placeholder 4"/>
          <p:cNvSpPr>
            <a:spLocks noGrp="1"/>
          </p:cNvSpPr>
          <p:nvPr>
            <p:ph idx="1"/>
          </p:nvPr>
        </p:nvSpPr>
        <p:spPr>
          <a:xfrm>
            <a:off x="303212" y="1143000"/>
            <a:ext cx="11582400" cy="502920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000" b="1" dirty="0" err="1" smtClean="0">
                <a:solidFill>
                  <a:schemeClr val="tx2">
                    <a:lumMod val="50000"/>
                  </a:schemeClr>
                </a:solidFill>
              </a:rPr>
              <a:t>Postback</a:t>
            </a:r>
            <a:r>
              <a:rPr lang="en-US" sz="3000" b="1" dirty="0" smtClean="0">
                <a:solidFill>
                  <a:schemeClr val="tx2">
                    <a:lumMod val="50000"/>
                  </a:schemeClr>
                </a:solidFill>
              </a:rPr>
              <a:t> event handling</a:t>
            </a:r>
          </a:p>
          <a:p>
            <a:pPr lvl="1">
              <a:lnSpc>
                <a:spcPct val="100000"/>
              </a:lnSpc>
            </a:pPr>
            <a:r>
              <a:rPr lang="en-US" sz="2800" dirty="0"/>
              <a:t>If the request is a </a:t>
            </a:r>
            <a:r>
              <a:rPr lang="en-US" sz="2800" dirty="0" err="1"/>
              <a:t>postback</a:t>
            </a:r>
            <a:r>
              <a:rPr lang="en-US" sz="2800" dirty="0"/>
              <a:t>, control event handlers are </a:t>
            </a:r>
            <a:r>
              <a:rPr lang="en-US" sz="2800" dirty="0" smtClean="0"/>
              <a:t>called. After that the validator controls are called</a:t>
            </a:r>
            <a:endParaRPr lang="en-US" sz="2800" dirty="0"/>
          </a:p>
          <a:p>
            <a:pPr>
              <a:lnSpc>
                <a:spcPct val="100000"/>
              </a:lnSpc>
            </a:pPr>
            <a:r>
              <a:rPr lang="en-US" sz="2800" dirty="0" smtClean="0"/>
              <a:t> </a:t>
            </a:r>
            <a:r>
              <a:rPr lang="en-US" sz="3000" b="1" dirty="0" smtClean="0">
                <a:solidFill>
                  <a:schemeClr val="tx2">
                    <a:lumMod val="50000"/>
                  </a:schemeClr>
                </a:solidFill>
              </a:rPr>
              <a:t>Rendering</a:t>
            </a:r>
          </a:p>
          <a:p>
            <a:pPr lvl="1">
              <a:lnSpc>
                <a:spcPct val="100000"/>
              </a:lnSpc>
            </a:pPr>
            <a:r>
              <a:rPr lang="en-US" sz="2800" dirty="0"/>
              <a:t>Before rendering, view state is saved for the page and all </a:t>
            </a:r>
            <a:r>
              <a:rPr lang="en-US" sz="2800" dirty="0" smtClean="0"/>
              <a:t>controls. During the rendering stage, each control is rendered</a:t>
            </a:r>
          </a:p>
          <a:p>
            <a:pPr>
              <a:lnSpc>
                <a:spcPct val="100000"/>
              </a:lnSpc>
            </a:pPr>
            <a:r>
              <a:rPr lang="en-US" sz="3000" b="1" dirty="0" smtClean="0">
                <a:solidFill>
                  <a:schemeClr val="tx2">
                    <a:lumMod val="50000"/>
                  </a:schemeClr>
                </a:solidFill>
              </a:rPr>
              <a:t>Unload</a:t>
            </a:r>
          </a:p>
          <a:p>
            <a:pPr lvl="1">
              <a:lnSpc>
                <a:spcPct val="100000"/>
              </a:lnSpc>
            </a:pPr>
            <a:r>
              <a:rPr lang="en-US" sz="2800" dirty="0"/>
              <a:t>The Unload event is raised after the page has been fully rendered, sent to the client, and is ready to be discarded</a:t>
            </a:r>
            <a:endParaRPr lang="en-US" sz="2800" b="1" dirty="0" smtClean="0"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34706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3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3.xml><?xml version="1.0" encoding="utf-8"?>
<a:theme xmlns:a="http://schemas.openxmlformats.org/drawingml/2006/main" name="2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Software-University-Foundation</Template>
  <TotalTime>0</TotalTime>
  <Words>679</Words>
  <Application>Microsoft Office PowerPoint</Application>
  <PresentationFormat>Custom</PresentationFormat>
  <Paragraphs>144</Paragraphs>
  <Slides>17</Slides>
  <Notes>13</Notes>
  <HiddenSlides>0</HiddenSlides>
  <MMClips>0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SoftUni 16x9</vt:lpstr>
      <vt:lpstr>3_SoftUni 16x9</vt:lpstr>
      <vt:lpstr>2_SoftUni 16x9</vt:lpstr>
      <vt:lpstr>PowerPoint Presentation</vt:lpstr>
      <vt:lpstr>Table of Contents</vt:lpstr>
      <vt:lpstr>PowerPoint Presentation</vt:lpstr>
      <vt:lpstr>PowerPoint Presentation</vt:lpstr>
      <vt:lpstr>PowerPoint Presentation</vt:lpstr>
      <vt:lpstr>ASP.NET Page Lifecycle</vt:lpstr>
      <vt:lpstr>PowerPoint Presentation</vt:lpstr>
      <vt:lpstr>PowerPoint Presentation</vt:lpstr>
      <vt:lpstr>PowerPoint Presentation</vt:lpstr>
      <vt:lpstr>Live Demo</vt:lpstr>
      <vt:lpstr>State Management</vt:lpstr>
      <vt:lpstr>PowerPoint Presentation</vt:lpstr>
      <vt:lpstr>PowerPoint Presentation</vt:lpstr>
      <vt:lpstr>PowerPoint Presentation</vt:lpstr>
      <vt:lpstr>Working with State Management</vt:lpstr>
      <vt:lpstr>Summary</vt:lpstr>
      <vt:lpstr>Questions</vt:lpstr>
    </vt:vector>
  </TitlesOfParts>
  <Manager/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Чертане с цикли</dc:title>
  <dc:subject>Coding 101 Course</dc:subject>
  <dc:creator/>
  <cp:keywords>Sofware University, SoftUni, programming, coding, software development, education, training, course, курс, програмиране, кодене, кодиране, СофтУни</cp:keywords>
  <dc:description>https://softuni.bg/courses/programming-basics/</dc:description>
  <cp:lastModifiedBy/>
  <cp:revision>1</cp:revision>
  <dcterms:created xsi:type="dcterms:W3CDTF">2014-01-02T17:00:34Z</dcterms:created>
  <dcterms:modified xsi:type="dcterms:W3CDTF">2016-06-08T12:31:30Z</dcterms:modified>
  <cp:category>computer programming;programming;C#;програмиране;кодиране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